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6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1F35-6B8D-461C-9E2A-E93C04CA157D}" type="datetimeFigureOut">
              <a:rPr lang="ru-RU" smtClean="0"/>
              <a:t>14.05.2014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EFFB7-9ABF-49C6-853E-6A345FBA62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001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1F35-6B8D-461C-9E2A-E93C04CA157D}" type="datetimeFigureOut">
              <a:rPr lang="ru-RU" smtClean="0"/>
              <a:t>14.05.2014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EFFB7-9ABF-49C6-853E-6A345FBA62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3083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1F35-6B8D-461C-9E2A-E93C04CA157D}" type="datetimeFigureOut">
              <a:rPr lang="ru-RU" smtClean="0"/>
              <a:t>14.05.2014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EFFB7-9ABF-49C6-853E-6A345FBA62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8034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1F35-6B8D-461C-9E2A-E93C04CA157D}" type="datetimeFigureOut">
              <a:rPr lang="ru-RU" smtClean="0"/>
              <a:t>14.05.2014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EFFB7-9ABF-49C6-853E-6A345FBA62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744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1F35-6B8D-461C-9E2A-E93C04CA157D}" type="datetimeFigureOut">
              <a:rPr lang="ru-RU" smtClean="0"/>
              <a:t>14.05.2014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EFFB7-9ABF-49C6-853E-6A345FBA62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86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1F35-6B8D-461C-9E2A-E93C04CA157D}" type="datetimeFigureOut">
              <a:rPr lang="ru-RU" smtClean="0"/>
              <a:t>14.05.2014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EFFB7-9ABF-49C6-853E-6A345FBA62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128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1F35-6B8D-461C-9E2A-E93C04CA157D}" type="datetimeFigureOut">
              <a:rPr lang="ru-RU" smtClean="0"/>
              <a:t>14.05.2014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EFFB7-9ABF-49C6-853E-6A345FBA62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342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1F35-6B8D-461C-9E2A-E93C04CA157D}" type="datetimeFigureOut">
              <a:rPr lang="ru-RU" smtClean="0"/>
              <a:t>14.05.2014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EFFB7-9ABF-49C6-853E-6A345FBA62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03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1F35-6B8D-461C-9E2A-E93C04CA157D}" type="datetimeFigureOut">
              <a:rPr lang="ru-RU" smtClean="0"/>
              <a:t>14.05.2014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EFFB7-9ABF-49C6-853E-6A345FBA62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880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1F35-6B8D-461C-9E2A-E93C04CA157D}" type="datetimeFigureOut">
              <a:rPr lang="ru-RU" smtClean="0"/>
              <a:t>14.05.2014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EFFB7-9ABF-49C6-853E-6A345FBA62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4578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E1F35-6B8D-461C-9E2A-E93C04CA157D}" type="datetimeFigureOut">
              <a:rPr lang="ru-RU" smtClean="0"/>
              <a:t>14.05.2014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EFFB7-9ABF-49C6-853E-6A345FBA62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848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E1F35-6B8D-461C-9E2A-E93C04CA157D}" type="datetimeFigureOut">
              <a:rPr lang="ru-RU" smtClean="0"/>
              <a:t>14.05.2014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EFFB7-9ABF-49C6-853E-6A345FBA62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51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8903" y="640533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395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1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prstClr val="white"/>
                </a:solidFill>
              </a:rPr>
              <a:t>Министерство образования и науки Республики Татарстан</a:t>
            </a: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-1489"/>
            <a:ext cx="9175750" cy="698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496" y="1604797"/>
            <a:ext cx="9108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Мероприятия, проводимые управлением общего образования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5148064" y="4524813"/>
            <a:ext cx="4701426" cy="920411"/>
          </a:xfrm>
          <a:prstGeom prst="rect">
            <a:avLst/>
          </a:prstGeom>
          <a:ln>
            <a:noFill/>
          </a:ln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1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Т.Т.Федорова</a:t>
            </a:r>
          </a:p>
          <a:p>
            <a:pPr algn="l">
              <a:defRPr/>
            </a:pPr>
            <a:r>
              <a:rPr lang="ru-RU" sz="1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Начальник управления </a:t>
            </a:r>
          </a:p>
          <a:p>
            <a:pPr algn="l">
              <a:defRPr/>
            </a:pPr>
            <a:r>
              <a:rPr lang="ru-RU" sz="1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общего образования</a:t>
            </a:r>
            <a:endParaRPr lang="ru-RU" sz="1900" b="1" i="1" dirty="0" smtClean="0">
              <a:solidFill>
                <a:srgbClr val="002060"/>
              </a:solidFill>
            </a:endParaRPr>
          </a:p>
          <a:p>
            <a:pPr algn="r">
              <a:defRPr/>
            </a:pPr>
            <a:endParaRPr lang="ru-RU" sz="1900" b="1" i="1" dirty="0" smtClean="0">
              <a:solidFill>
                <a:srgbClr val="1F497D"/>
              </a:solidFill>
            </a:endParaRPr>
          </a:p>
          <a:p>
            <a:pPr algn="r">
              <a:defRPr/>
            </a:pPr>
            <a:endParaRPr lang="ru-RU" sz="1900" b="1" i="1" dirty="0" smtClean="0">
              <a:solidFill>
                <a:srgbClr val="1F497D"/>
              </a:solidFill>
            </a:endParaRPr>
          </a:p>
          <a:p>
            <a:pPr algn="r">
              <a:defRPr/>
            </a:pPr>
            <a:endParaRPr lang="ru-RU" sz="1900" b="1" i="1" dirty="0" smtClean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610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107552"/>
            <a:ext cx="7308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Награждение следующих номинаций: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2436" y="1556792"/>
            <a:ext cx="80486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9. Педагоги-тренеры учащихся по математике.</a:t>
            </a:r>
          </a:p>
          <a:p>
            <a:pPr algn="just"/>
            <a:endParaRPr lang="ru-RU" sz="2400" b="1" dirty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10. Учебно-методическая комиссия по математике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   (Председатель: Кац Б.В)</a:t>
            </a:r>
          </a:p>
          <a:p>
            <a:pPr algn="just"/>
            <a:endParaRPr lang="ru-RU" sz="2400" b="1" dirty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11. Чествование ветерана, руководитель профильной смены «Квант» – Сочнева В. А.</a:t>
            </a:r>
          </a:p>
          <a:p>
            <a:pPr algn="just"/>
            <a:endParaRPr lang="ru-RU" sz="2400" b="1" dirty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12. Стобалльники-студенты – 15 человек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9845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776" y="0"/>
            <a:ext cx="9414287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944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34087" y="332656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Международная олимпиада по русскому языку для учащихся школ с  родным (нерусским) языком обучения в 2014 году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1001" y="3147987"/>
            <a:ext cx="7308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Награждение следующих номинаций: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1988840"/>
            <a:ext cx="8168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Место проведения закрытия: МИЦ, Деревня универсиады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Время проведения: 6 июня 2014 года 15.00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2607" y="3727677"/>
            <a:ext cx="80486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1.Победители и призеры Международной олимпиады – 30 человек.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 2. Победители конкурса «Умники и умницы» – 3 человека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3. Победители и призеры конкурса «Живая классика» – 3 человека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9845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1124744"/>
            <a:ext cx="805943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4. Стобалльники- студенты – 60 человек.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5. Учителя, подготовившие 100-балльников.</a:t>
            </a:r>
          </a:p>
          <a:p>
            <a:pPr algn="just"/>
            <a:endParaRPr lang="ru-RU" sz="2400" b="1" dirty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6. Учителя, подготовившие победителей и призеров Международной олимпиады – 30 человек.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7. Начальники муниципальных органов управления образованием, имеющих наибольшее количество победителей и призеров олимпиад (1, 2, 3 место).</a:t>
            </a:r>
          </a:p>
          <a:p>
            <a:pPr algn="just"/>
            <a:endParaRPr lang="ru-RU" sz="2400" b="1" dirty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8. Директора школ с углубленным изучением русского языка и культуры – 3 человека.</a:t>
            </a:r>
          </a:p>
          <a:p>
            <a:pPr algn="just"/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696" y="181807"/>
            <a:ext cx="7308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Награждение следующих номинаций: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9845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63689" y="129251"/>
            <a:ext cx="7308304" cy="503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Участники досрочного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этапа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0" name="Rectangle 3"/>
          <p:cNvSpPr txBox="1">
            <a:spLocks/>
          </p:cNvSpPr>
          <p:nvPr/>
        </p:nvSpPr>
        <p:spPr bwMode="auto">
          <a:xfrm>
            <a:off x="1115616" y="1197123"/>
            <a:ext cx="7793693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2667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 eaLnBrk="1" hangingPunct="1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выезжающие </a:t>
            </a:r>
            <a:r>
              <a:rPr lang="ru-RU" sz="2000" b="1" dirty="0">
                <a:solidFill>
                  <a:srgbClr val="002060"/>
                </a:solidFill>
              </a:rPr>
              <a:t>на российские или международные спортивные соревнования, конкурсы, </a:t>
            </a:r>
            <a:r>
              <a:rPr lang="ru-RU" sz="2000" b="1" dirty="0" smtClean="0">
                <a:solidFill>
                  <a:srgbClr val="002060"/>
                </a:solidFill>
              </a:rPr>
              <a:t>смотры и </a:t>
            </a:r>
            <a:r>
              <a:rPr lang="ru-RU" sz="2000" b="1" dirty="0">
                <a:solidFill>
                  <a:srgbClr val="002060"/>
                </a:solidFill>
              </a:rPr>
              <a:t>тренировочные </a:t>
            </a:r>
            <a:r>
              <a:rPr lang="ru-RU" sz="2000" b="1" dirty="0" smtClean="0">
                <a:solidFill>
                  <a:srgbClr val="002060"/>
                </a:solidFill>
              </a:rPr>
              <a:t>сборы – 11 человек (7- воспитанники ФК «Рубин», 2 – водное поло, 2 – теннис)</a:t>
            </a:r>
          </a:p>
          <a:p>
            <a:pPr indent="0" algn="just" eaLnBrk="1" hangingPunct="1"/>
            <a:endParaRPr lang="ru-RU" sz="2000" b="1" dirty="0">
              <a:solidFill>
                <a:srgbClr val="002060"/>
              </a:solidFill>
            </a:endParaRPr>
          </a:p>
          <a:p>
            <a:pPr marL="342900" indent="-342900" algn="just" eaLnBrk="1" hangingPunct="1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выезжающие </a:t>
            </a:r>
            <a:r>
              <a:rPr lang="ru-RU" sz="2000" b="1" dirty="0">
                <a:solidFill>
                  <a:srgbClr val="002060"/>
                </a:solidFill>
              </a:rPr>
              <a:t>за рубеж на постоянное место жительства или для продолжения </a:t>
            </a:r>
            <a:r>
              <a:rPr lang="ru-RU" sz="2000" b="1" dirty="0" smtClean="0">
                <a:solidFill>
                  <a:srgbClr val="002060"/>
                </a:solidFill>
              </a:rPr>
              <a:t>обучения – 1 человек </a:t>
            </a:r>
          </a:p>
          <a:p>
            <a:pPr indent="0" algn="just" eaLnBrk="1" hangingPunct="1"/>
            <a:endParaRPr lang="ru-RU" sz="2000" b="1" dirty="0">
              <a:solidFill>
                <a:srgbClr val="002060"/>
              </a:solidFill>
            </a:endParaRPr>
          </a:p>
          <a:p>
            <a:pPr marL="342900" indent="-342900" algn="just" eaLnBrk="1" hangingPunct="1"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2060"/>
                </a:solidFill>
              </a:rPr>
              <a:t>направляемые </a:t>
            </a:r>
            <a:r>
              <a:rPr lang="ru-RU" sz="2000" b="1" dirty="0">
                <a:solidFill>
                  <a:srgbClr val="002060"/>
                </a:solidFill>
              </a:rPr>
              <a:t>по медицинским показаниям в лечебно-профилактические и иные учреждения для проведения лечебно-оздоровительных и реабилитационных мероприятий </a:t>
            </a:r>
            <a:r>
              <a:rPr lang="ru-RU" sz="2000" b="1" dirty="0" smtClean="0">
                <a:solidFill>
                  <a:srgbClr val="002060"/>
                </a:solidFill>
              </a:rPr>
              <a:t> - 2 человека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8119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02550" y="-26397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Сроки досрочного этапа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662971"/>
              </p:ext>
            </p:extLst>
          </p:nvPr>
        </p:nvGraphicFramePr>
        <p:xfrm>
          <a:off x="906484" y="1196752"/>
          <a:ext cx="8100393" cy="49422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7967"/>
                <a:gridCol w="2426949"/>
                <a:gridCol w="4055477"/>
              </a:tblGrid>
              <a:tr h="490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21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апреля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(понедельник)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</a:rPr>
                        <a:t>русский язык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35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24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апреля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(четверг) 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</a:rPr>
                        <a:t>иностранные языки (английский, французский, немецкий, испанский), география, химия, история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1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28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апреля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(понедельник)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</a:rPr>
                        <a:t>математика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мая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(понедельник) 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</a:rPr>
                        <a:t>информатика и информационно-коммуникационные технологии (ИКТ), биология, обществознание, литература, физика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0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</a:rPr>
                        <a:t>мая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effectLst/>
                        </a:rPr>
                        <a:t>(четверг)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</a:rPr>
                        <a:t>все предметы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7749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-68624"/>
            <a:ext cx="9456694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71600" y="86183"/>
            <a:ext cx="8229600" cy="1143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досрочного этапа </a:t>
            </a:r>
          </a:p>
          <a:p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ЕГЭ 2014 года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009971"/>
              </p:ext>
            </p:extLst>
          </p:nvPr>
        </p:nvGraphicFramePr>
        <p:xfrm>
          <a:off x="998475" y="1925736"/>
          <a:ext cx="7776865" cy="3006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0891"/>
                <a:gridCol w="3121717"/>
                <a:gridCol w="2304257"/>
              </a:tblGrid>
              <a:tr h="37581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Предмет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Количество участников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Средний балл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816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Русский язык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14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57,3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816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Математика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14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51,6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816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Обществознание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 (без учета резервного дня)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44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816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Биология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9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37,3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816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Химия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79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816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Английски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й язык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44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816"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Информатика и ИКТ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68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6615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167988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Чествование победителей и призеров Всероссийской олимпиады школьников в 2014 году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1334103"/>
            <a:ext cx="79208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Место проведения: КРК «Пирамида»</a:t>
            </a:r>
          </a:p>
          <a:p>
            <a:endParaRPr lang="ru-RU" sz="12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Время проведения: 22 мая 2014 года 15.00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3212976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Награждение следующих номинаций: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5" y="3933056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4500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Победители Республиканских олимпиад 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по татарскому языку и литературе;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родным языкам: арабскому, турецкому – 39 человек; 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по геологии; 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по 21 предмету – 8 классы – 30 человек;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solidFill>
                  <a:srgbClr val="002060"/>
                </a:solidFill>
              </a:rPr>
              <a:t>4-7 классов -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112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107552"/>
            <a:ext cx="7308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Награждение следующих номинаций: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124744"/>
            <a:ext cx="77768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sz="2000" b="1" dirty="0" smtClean="0">
                <a:solidFill>
                  <a:srgbClr val="002060"/>
                </a:solidFill>
              </a:rPr>
              <a:t>2. Победители и призеры Всероссийских олимпиад школьников – 73 школьника.</a:t>
            </a:r>
          </a:p>
          <a:p>
            <a:pPr algn="just"/>
            <a:endParaRPr lang="ru-RU" sz="2000" b="1" dirty="0" smtClean="0">
              <a:solidFill>
                <a:srgbClr val="002060"/>
              </a:solidFill>
            </a:endParaRPr>
          </a:p>
          <a:p>
            <a:pPr indent="450000" algn="just"/>
            <a:r>
              <a:rPr lang="ru-RU" sz="2000" b="1" dirty="0" smtClean="0">
                <a:solidFill>
                  <a:srgbClr val="002060"/>
                </a:solidFill>
              </a:rPr>
              <a:t>3. Учителя воспитавшие абсолютных победителей Всероссийских олимпиад – 8 человек.</a:t>
            </a:r>
          </a:p>
          <a:p>
            <a:pPr algn="just"/>
            <a:endParaRPr lang="ru-RU" sz="2000" b="1" dirty="0" smtClean="0">
              <a:solidFill>
                <a:srgbClr val="002060"/>
              </a:solidFill>
            </a:endParaRPr>
          </a:p>
          <a:p>
            <a:pPr indent="450000" algn="just"/>
            <a:r>
              <a:rPr lang="ru-RU" sz="2000" b="1" dirty="0" smtClean="0">
                <a:solidFill>
                  <a:srgbClr val="002060"/>
                </a:solidFill>
              </a:rPr>
              <a:t>4. Учебно-методические комиссии, имеющие ярко выраженную позитивную тенденцию по результативности:</a:t>
            </a:r>
          </a:p>
          <a:p>
            <a:pPr marL="285750" indent="-285750" algn="just"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</a:rPr>
              <a:t>химия;</a:t>
            </a:r>
          </a:p>
          <a:p>
            <a:pPr marL="285750" indent="-285750" algn="just"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э</a:t>
            </a:r>
            <a:r>
              <a:rPr lang="ru-RU" sz="2000" b="1" dirty="0" smtClean="0">
                <a:solidFill>
                  <a:srgbClr val="002060"/>
                </a:solidFill>
              </a:rPr>
              <a:t>кология;</a:t>
            </a:r>
          </a:p>
          <a:p>
            <a:pPr marL="285750" indent="-285750" algn="just">
              <a:buFontTx/>
              <a:buChar char="-"/>
            </a:pPr>
            <a:r>
              <a:rPr lang="ru-RU" sz="2000" b="1" dirty="0">
                <a:solidFill>
                  <a:srgbClr val="002060"/>
                </a:solidFill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</a:rPr>
              <a:t>раво.</a:t>
            </a:r>
          </a:p>
          <a:p>
            <a:pPr algn="just"/>
            <a:endParaRPr lang="ru-RU" sz="2000" b="1" dirty="0" smtClean="0">
              <a:solidFill>
                <a:srgbClr val="002060"/>
              </a:solidFill>
            </a:endParaRPr>
          </a:p>
          <a:p>
            <a:pPr indent="450000" algn="just"/>
            <a:r>
              <a:rPr lang="ru-RU" sz="2000" b="1" dirty="0" smtClean="0">
                <a:solidFill>
                  <a:srgbClr val="002060"/>
                </a:solidFill>
              </a:rPr>
              <a:t>5. Ректоры высших учебных заведений, которые приняли активное участие в проведении всероссийской олимпиады (К(П)ФУ, КНИТУ, КНИТУ им. А.Н. Туполева.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380205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107552"/>
            <a:ext cx="7308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Награждение следующих номинаций: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1124744"/>
            <a:ext cx="79928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/>
            <a:r>
              <a:rPr lang="ru-RU" sz="2400" b="1" dirty="0" smtClean="0">
                <a:solidFill>
                  <a:srgbClr val="002060"/>
                </a:solidFill>
              </a:rPr>
              <a:t>6. Начальники муниципальных органов управления образованием, имеющих наибольшее количество победителей и призеров олимпиад (1, 2, 3 место).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</a:endParaRPr>
          </a:p>
          <a:p>
            <a:pPr indent="450000" algn="just"/>
            <a:r>
              <a:rPr lang="ru-RU" sz="2400" b="1" dirty="0" smtClean="0">
                <a:solidFill>
                  <a:srgbClr val="002060"/>
                </a:solidFill>
              </a:rPr>
              <a:t>7. Руководители методических служб, давшие положительную динамику по сравнению с прошлым годом  - 3 района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</a:endParaRPr>
          </a:p>
          <a:p>
            <a:pPr indent="450000" algn="just"/>
            <a:r>
              <a:rPr lang="ru-RU" sz="2400" b="1" dirty="0" smtClean="0">
                <a:solidFill>
                  <a:srgbClr val="002060"/>
                </a:solidFill>
              </a:rPr>
              <a:t>8. Чествование ребят, вошедших в Международные сборные команды (химия, математика, информатика)</a:t>
            </a:r>
          </a:p>
          <a:p>
            <a:pPr indent="450000" algn="just"/>
            <a:endParaRPr lang="ru-RU" sz="2400" b="1" dirty="0" smtClean="0">
              <a:solidFill>
                <a:srgbClr val="002060"/>
              </a:solidFill>
            </a:endParaRPr>
          </a:p>
          <a:p>
            <a:pPr indent="450000" algn="just"/>
            <a:r>
              <a:rPr lang="ru-RU" sz="2400" b="1" dirty="0" smtClean="0">
                <a:solidFill>
                  <a:srgbClr val="002060"/>
                </a:solidFill>
              </a:rPr>
              <a:t>9. Чествование «Самого умного ученика 2014» – 8 класс (химия) -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380205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34087" y="332656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Торжественное закрытие Года Математики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1334103"/>
            <a:ext cx="79208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Место проведения: КРК «Корстон»</a:t>
            </a:r>
          </a:p>
          <a:p>
            <a:endParaRPr lang="ru-RU" sz="12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Время проведения: 27 мая 2014 года 11.00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4480" y="2760435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Награждение следующих номинаций: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1824" y="3430235"/>
            <a:ext cx="80486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just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</a:rPr>
              <a:t>Учащиеся победители Всероссийской олимпиады по математике, члены Международной олимпиады – 2 человека.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2. Учителя, подготовившие 100-балльников – 15 человек.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3. Учителя-лауреаты Республиканского конкурса «Учитель года математики» – 9 человек.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0205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6858000"/>
          </a:xfrm>
          <a:prstGeom prst="rect">
            <a:avLst/>
          </a:prstGeom>
        </p:spPr>
      </p:pic>
      <p:pic>
        <p:nvPicPr>
          <p:cNvPr id="6" name="Picture 2" descr="C:\Users\Afanaseva\Desktop\сам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449"/>
            <a:ext cx="658802" cy="85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701824" y="6405333"/>
            <a:ext cx="8370168" cy="384043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107552"/>
            <a:ext cx="7308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Награждение следующих номинаций: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1124744"/>
            <a:ext cx="7776864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4</a:t>
            </a:r>
            <a:r>
              <a:rPr lang="ru-RU" sz="2400" b="1" dirty="0" smtClean="0">
                <a:solidFill>
                  <a:srgbClr val="002060"/>
                </a:solidFill>
              </a:rPr>
              <a:t>. Учителя победители и призеры республиканского конкурса авторских программ по математике.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5. Учителя победители и призеры Интернет-олимпиады по математике.</a:t>
            </a:r>
          </a:p>
          <a:p>
            <a:pPr algn="just"/>
            <a:endParaRPr lang="ru-RU" sz="24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6. Учителя математики – победители ПНПО 2014.</a:t>
            </a:r>
          </a:p>
          <a:p>
            <a:pPr algn="just"/>
            <a:endParaRPr lang="ru-RU" sz="2400" b="1" dirty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7. Учительские династии математиков – 3 династии.</a:t>
            </a:r>
          </a:p>
          <a:p>
            <a:pPr algn="just"/>
            <a:endParaRPr lang="ru-RU" sz="2400" b="1" dirty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8. Начальники муниципальных органов управления образованием, заместители начальников по учебно-методической работе, наиболее ярко проводившие мероприятия по Году математики – 6 человек.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039845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794</Words>
  <Application>Microsoft Office PowerPoint</Application>
  <PresentationFormat>Экран (4:3)</PresentationFormat>
  <Paragraphs>145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Зиганшина</dc:creator>
  <cp:lastModifiedBy>Анна</cp:lastModifiedBy>
  <cp:revision>8</cp:revision>
  <dcterms:created xsi:type="dcterms:W3CDTF">2014-05-13T07:51:53Z</dcterms:created>
  <dcterms:modified xsi:type="dcterms:W3CDTF">2014-05-14T06:50:39Z</dcterms:modified>
</cp:coreProperties>
</file>